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261" r:id="rId2"/>
    <p:sldId id="294" r:id="rId3"/>
    <p:sldId id="292" r:id="rId4"/>
    <p:sldId id="295" r:id="rId5"/>
    <p:sldId id="317" r:id="rId6"/>
    <p:sldId id="302" r:id="rId7"/>
    <p:sldId id="296" r:id="rId8"/>
    <p:sldId id="303" r:id="rId9"/>
    <p:sldId id="304" r:id="rId10"/>
    <p:sldId id="311" r:id="rId11"/>
    <p:sldId id="318" r:id="rId12"/>
    <p:sldId id="313" r:id="rId13"/>
    <p:sldId id="307" r:id="rId14"/>
    <p:sldId id="306" r:id="rId15"/>
    <p:sldId id="301" r:id="rId16"/>
    <p:sldId id="299" r:id="rId17"/>
    <p:sldId id="308" r:id="rId18"/>
    <p:sldId id="309" r:id="rId19"/>
    <p:sldId id="316" r:id="rId20"/>
    <p:sldId id="298" r:id="rId21"/>
    <p:sldId id="310" r:id="rId22"/>
  </p:sldIdLst>
  <p:sldSz cx="9144000" cy="5143500" type="screen16x9"/>
  <p:notesSz cx="6794500" cy="9931400"/>
  <p:defaultTextStyle>
    <a:defPPr>
      <a:defRPr lang="de-DE"/>
    </a:defPPr>
    <a:lvl1pPr algn="l" rtl="0" fontAlgn="base">
      <a:spcBef>
        <a:spcPct val="50000"/>
      </a:spcBef>
      <a:spcAft>
        <a:spcPct val="0"/>
      </a:spcAft>
      <a:buClr>
        <a:srgbClr val="001E46"/>
      </a:buClr>
      <a:buFont typeface="Wingdings" pitchFamily="2" charset="2"/>
      <a:defRPr kern="1200">
        <a:solidFill>
          <a:srgbClr val="4D4D4D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rgbClr val="001E46"/>
      </a:buClr>
      <a:buFont typeface="Wingdings" pitchFamily="2" charset="2"/>
      <a:defRPr kern="1200">
        <a:solidFill>
          <a:srgbClr val="4D4D4D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rgbClr val="001E46"/>
      </a:buClr>
      <a:buFont typeface="Wingdings" pitchFamily="2" charset="2"/>
      <a:defRPr kern="1200">
        <a:solidFill>
          <a:srgbClr val="4D4D4D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rgbClr val="001E46"/>
      </a:buClr>
      <a:buFont typeface="Wingdings" pitchFamily="2" charset="2"/>
      <a:defRPr kern="1200">
        <a:solidFill>
          <a:srgbClr val="4D4D4D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rgbClr val="001E46"/>
      </a:buClr>
      <a:buFont typeface="Wingdings" pitchFamily="2" charset="2"/>
      <a:defRPr kern="1200">
        <a:solidFill>
          <a:srgbClr val="4D4D4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4D4D4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4D4D4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4D4D4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4D4D4D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9">
          <p15:clr>
            <a:srgbClr val="A4A3A4"/>
          </p15:clr>
        </p15:guide>
        <p15:guide id="2" orient="horz" pos="701">
          <p15:clr>
            <a:srgbClr val="A4A3A4"/>
          </p15:clr>
        </p15:guide>
        <p15:guide id="3" pos="5627">
          <p15:clr>
            <a:srgbClr val="A4A3A4"/>
          </p15:clr>
        </p15:guide>
        <p15:guide id="4" pos="521">
          <p15:clr>
            <a:srgbClr val="A4A3A4"/>
          </p15:clr>
        </p15:guide>
        <p15:guide id="5" orient="horz" pos="28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888">
          <p15:clr>
            <a:srgbClr val="A4A3A4"/>
          </p15:clr>
        </p15:guide>
        <p15:guide id="2" pos="480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eting" initials="M" lastIdx="2" clrIdx="0"/>
  <p:cmAuthor id="1" name="JB" initials="JB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44"/>
    <a:srgbClr val="FF6600"/>
    <a:srgbClr val="333333"/>
    <a:srgbClr val="005B28"/>
    <a:srgbClr val="00FE00"/>
    <a:srgbClr val="343434"/>
    <a:srgbClr val="FFCC00"/>
    <a:srgbClr val="323232"/>
    <a:srgbClr val="F39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630" autoAdjust="0"/>
  </p:normalViewPr>
  <p:slideViewPr>
    <p:cSldViewPr>
      <p:cViewPr varScale="1">
        <p:scale>
          <a:sx n="140" d="100"/>
          <a:sy n="140" d="100"/>
        </p:scale>
        <p:origin x="1446" y="120"/>
      </p:cViewPr>
      <p:guideLst>
        <p:guide orient="horz" pos="2849"/>
        <p:guide orient="horz" pos="701"/>
        <p:guide pos="5627"/>
        <p:guide pos="521"/>
        <p:guide orient="horz" pos="2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70" y="-84"/>
      </p:cViewPr>
      <p:guideLst>
        <p:guide orient="horz" pos="888"/>
        <p:guide pos="480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353" cy="497690"/>
          </a:xfrm>
          <a:prstGeom prst="rect">
            <a:avLst/>
          </a:prstGeom>
        </p:spPr>
        <p:txBody>
          <a:bodyPr vert="horz" lIns="352245" tIns="176123" rIns="352245" bIns="176123" rtlCol="0"/>
          <a:lstStyle>
            <a:lvl1pPr algn="l">
              <a:defRPr sz="4600"/>
            </a:lvl1pPr>
          </a:lstStyle>
          <a:p>
            <a:r>
              <a:rPr lang="en-US"/>
              <a:t>How do current diffusion-based MR methods reflect hypo myelination –comparison of diffusion tensor, neurite orientation dispersion and density and, diffusion kurtosis imaging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147" y="0"/>
            <a:ext cx="2947353" cy="497690"/>
          </a:xfrm>
          <a:prstGeom prst="rect">
            <a:avLst/>
          </a:prstGeom>
        </p:spPr>
        <p:txBody>
          <a:bodyPr vert="horz" lIns="352245" tIns="176123" rIns="352245" bIns="176123" rtlCol="0"/>
          <a:lstStyle>
            <a:lvl1pPr algn="r">
              <a:defRPr sz="4600"/>
            </a:lvl1pPr>
          </a:lstStyle>
          <a:p>
            <a:fld id="{3937C0B1-C3ED-4429-BEDD-C8781A7C7A9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715"/>
            <a:ext cx="2947353" cy="497687"/>
          </a:xfrm>
          <a:prstGeom prst="rect">
            <a:avLst/>
          </a:prstGeom>
        </p:spPr>
        <p:txBody>
          <a:bodyPr vert="horz" lIns="352245" tIns="176123" rIns="352245" bIns="176123" rtlCol="0" anchor="b"/>
          <a:lstStyle>
            <a:lvl1pPr algn="l">
              <a:defRPr sz="4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147" y="9433715"/>
            <a:ext cx="2947353" cy="497687"/>
          </a:xfrm>
          <a:prstGeom prst="rect">
            <a:avLst/>
          </a:prstGeom>
        </p:spPr>
        <p:txBody>
          <a:bodyPr vert="horz" lIns="352245" tIns="176123" rIns="352245" bIns="176123" rtlCol="0" anchor="b"/>
          <a:lstStyle>
            <a:lvl1pPr algn="r">
              <a:defRPr sz="4600"/>
            </a:lvl1pPr>
          </a:lstStyle>
          <a:p>
            <a:fld id="{EE7C3901-0AF5-4582-A1DD-7A9E0665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58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353" cy="49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40" tIns="50672" rIns="101340" bIns="50672" numCol="1" anchor="t" anchorCtr="0" compatLnSpc="1">
            <a:prstTxWarp prst="textNoShape">
              <a:avLst/>
            </a:prstTxWarp>
          </a:bodyPr>
          <a:lstStyle>
            <a:lvl1pPr defTabSz="101515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How do current diffusion-based MR methods reflect hypo myelination –comparison of diffusion tensor, neurite orientation dispersion and density and, diffusion kurtosis imaging </a:t>
            </a:r>
            <a:endParaRPr lang="de-DE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147" y="0"/>
            <a:ext cx="2947353" cy="49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40" tIns="50672" rIns="101340" bIns="50672" numCol="1" anchor="t" anchorCtr="0" compatLnSpc="1">
            <a:prstTxWarp prst="textNoShape">
              <a:avLst/>
            </a:prstTxWarp>
          </a:bodyPr>
          <a:lstStyle>
            <a:lvl1pPr algn="r" defTabSz="101515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20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0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161" y="4719654"/>
            <a:ext cx="5434183" cy="446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40" tIns="50672" rIns="101340" bIns="50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715"/>
            <a:ext cx="2947353" cy="49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40" tIns="50672" rIns="101340" bIns="50672" numCol="1" anchor="b" anchorCtr="0" compatLnSpc="1">
            <a:prstTxWarp prst="textNoShape">
              <a:avLst/>
            </a:prstTxWarp>
          </a:bodyPr>
          <a:lstStyle>
            <a:lvl1pPr defTabSz="101515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147" y="9433715"/>
            <a:ext cx="2947353" cy="49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40" tIns="50672" rIns="101340" bIns="50672" numCol="1" anchor="b" anchorCtr="0" compatLnSpc="1">
            <a:prstTxWarp prst="textNoShape">
              <a:avLst/>
            </a:prstTxWarp>
          </a:bodyPr>
          <a:lstStyle>
            <a:lvl1pPr algn="r" defTabSz="101515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C045881A-AB05-4172-8CB2-6636B1E2BAD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0293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12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4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38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83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03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4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02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31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65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8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19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54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9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3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6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26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81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74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02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4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PZ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2146" y="2119606"/>
            <a:ext cx="4104456" cy="785069"/>
          </a:xfrm>
        </p:spPr>
        <p:txBody>
          <a:bodyPr/>
          <a:lstStyle>
            <a:lvl1pPr>
              <a:defRPr sz="2800">
                <a:solidFill>
                  <a:srgbClr val="009A44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2146" y="2949792"/>
            <a:ext cx="4748286" cy="115243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333333"/>
                </a:solidFill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  <p:pic>
        <p:nvPicPr>
          <p:cNvPr id="7" name="Picture 2" descr="Y:\Ordnerstruktur\Projekte\laufende Projekte\DPZ (NP)\Design\Neues DPZ-CD\Fotos_Grafiken\Gestaltungselement\DPZ_Gestaltungselement_grau20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3296" y="-1748730"/>
            <a:ext cx="9720572" cy="97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7822" r="7098" b="8031"/>
          <a:stretch/>
        </p:blipFill>
        <p:spPr bwMode="auto">
          <a:xfrm>
            <a:off x="6888989" y="195633"/>
            <a:ext cx="2003491" cy="12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 8" descr="Member_WGL_RGB_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00" y="4572000"/>
            <a:ext cx="832424" cy="540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PZ Folge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8186" y="195488"/>
            <a:ext cx="6469063" cy="42981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79512" y="4766400"/>
            <a:ext cx="504056" cy="288032"/>
          </a:xfrm>
        </p:spPr>
        <p:txBody>
          <a:bodyPr/>
          <a:lstStyle>
            <a:lvl1pPr algn="ctr">
              <a:defRPr/>
            </a:lvl1pPr>
          </a:lstStyle>
          <a:p>
            <a:fld id="{2F6078F4-E63E-4AA0-B8D1-966A19A57BC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70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DPZ Folge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8186" y="195488"/>
            <a:ext cx="6469063" cy="42981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077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4763350"/>
            <a:ext cx="900091" cy="287999"/>
          </a:xfrm>
          <a:prstGeom prst="rect">
            <a:avLst/>
          </a:prstGeom>
          <a:solidFill>
            <a:srgbClr val="009A44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9" y="197720"/>
            <a:ext cx="6469063" cy="4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-252535" y="843558"/>
            <a:ext cx="8136879" cy="0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5505" y="1121494"/>
            <a:ext cx="7345362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512" y="4766400"/>
            <a:ext cx="50405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fld id="{DF3E0165-EB73-48AD-AEF8-8E221AA3BE02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Bild 8" descr="DPZ_ohne schrift_CMYK.t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t="10987" r="12188" b="16871"/>
          <a:stretch/>
        </p:blipFill>
        <p:spPr>
          <a:xfrm>
            <a:off x="7992000" y="123555"/>
            <a:ext cx="968762" cy="647995"/>
          </a:xfrm>
          <a:prstGeom prst="rect">
            <a:avLst/>
          </a:prstGeom>
        </p:spPr>
      </p:pic>
      <p:pic>
        <p:nvPicPr>
          <p:cNvPr id="3" name="Bild 2" descr="Member_WGL_RGB_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00" y="4572000"/>
            <a:ext cx="832424" cy="5408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1E4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1E4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1E4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1E4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1E4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1E4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1E4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1E46"/>
          </a:solidFill>
          <a:latin typeface="Arial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rgbClr val="009A44"/>
        </a:buClr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539750" indent="-184150" algn="l" rtl="0" eaLnBrk="1" fontAlgn="base" hangingPunct="1">
        <a:spcBef>
          <a:spcPct val="20000"/>
        </a:spcBef>
        <a:spcAft>
          <a:spcPct val="0"/>
        </a:spcAft>
        <a:buClr>
          <a:srgbClr val="001E46"/>
        </a:buClr>
        <a:buChar char="-"/>
        <a:defRPr>
          <a:solidFill>
            <a:srgbClr val="333333"/>
          </a:solidFill>
          <a:latin typeface="+mn-lt"/>
        </a:defRPr>
      </a:lvl2pPr>
      <a:lvl3pPr marL="892175" indent="-173038" algn="l" rtl="0" eaLnBrk="1" fontAlgn="base" hangingPunct="1">
        <a:spcBef>
          <a:spcPct val="20000"/>
        </a:spcBef>
        <a:spcAft>
          <a:spcPct val="0"/>
        </a:spcAft>
        <a:buClr>
          <a:srgbClr val="009A44"/>
        </a:buClr>
        <a:buChar char="•"/>
        <a:defRPr>
          <a:solidFill>
            <a:srgbClr val="333333"/>
          </a:solidFill>
          <a:latin typeface="+mn-lt"/>
        </a:defRPr>
      </a:lvl3pPr>
      <a:lvl4pPr marL="1344613" indent="-268288" algn="l" rtl="0" eaLnBrk="1" fontAlgn="base" hangingPunct="1">
        <a:spcBef>
          <a:spcPct val="20000"/>
        </a:spcBef>
        <a:spcAft>
          <a:spcPct val="0"/>
        </a:spcAft>
        <a:buClr>
          <a:srgbClr val="001E46"/>
        </a:buClr>
        <a:buChar char="-"/>
        <a:defRPr>
          <a:solidFill>
            <a:srgbClr val="333333"/>
          </a:solidFill>
          <a:latin typeface="+mn-lt"/>
        </a:defRPr>
      </a:lvl4pPr>
      <a:lvl5pPr marL="1711325" indent="-187325" algn="l" rtl="0" eaLnBrk="1" fontAlgn="base" hangingPunct="1">
        <a:spcBef>
          <a:spcPct val="20000"/>
        </a:spcBef>
        <a:spcAft>
          <a:spcPct val="0"/>
        </a:spcAft>
        <a:buClr>
          <a:srgbClr val="001E46"/>
        </a:buClr>
        <a:buFont typeface="Arial" charset="0"/>
        <a:buChar char="»"/>
        <a:defRPr>
          <a:solidFill>
            <a:srgbClr val="333333"/>
          </a:solidFill>
          <a:latin typeface="+mn-lt"/>
        </a:defRPr>
      </a:lvl5pPr>
      <a:lvl6pPr marL="2168525" indent="-187325" algn="l" rtl="0" eaLnBrk="1" fontAlgn="base" hangingPunct="1">
        <a:spcBef>
          <a:spcPct val="20000"/>
        </a:spcBef>
        <a:spcAft>
          <a:spcPct val="0"/>
        </a:spcAft>
        <a:buClr>
          <a:srgbClr val="001E46"/>
        </a:buClr>
        <a:buFont typeface="Arial" charset="0"/>
        <a:buChar char="»"/>
        <a:defRPr>
          <a:solidFill>
            <a:srgbClr val="4D4D4D"/>
          </a:solidFill>
          <a:latin typeface="+mn-lt"/>
        </a:defRPr>
      </a:lvl6pPr>
      <a:lvl7pPr marL="2625725" indent="-187325" algn="l" rtl="0" eaLnBrk="1" fontAlgn="base" hangingPunct="1">
        <a:spcBef>
          <a:spcPct val="20000"/>
        </a:spcBef>
        <a:spcAft>
          <a:spcPct val="0"/>
        </a:spcAft>
        <a:buClr>
          <a:srgbClr val="001E46"/>
        </a:buClr>
        <a:buFont typeface="Arial" charset="0"/>
        <a:buChar char="»"/>
        <a:defRPr>
          <a:solidFill>
            <a:srgbClr val="4D4D4D"/>
          </a:solidFill>
          <a:latin typeface="+mn-lt"/>
        </a:defRPr>
      </a:lvl7pPr>
      <a:lvl8pPr marL="3082925" indent="-187325" algn="l" rtl="0" eaLnBrk="1" fontAlgn="base" hangingPunct="1">
        <a:spcBef>
          <a:spcPct val="20000"/>
        </a:spcBef>
        <a:spcAft>
          <a:spcPct val="0"/>
        </a:spcAft>
        <a:buClr>
          <a:srgbClr val="001E46"/>
        </a:buClr>
        <a:buFont typeface="Arial" charset="0"/>
        <a:buChar char="»"/>
        <a:defRPr>
          <a:solidFill>
            <a:srgbClr val="4D4D4D"/>
          </a:solidFill>
          <a:latin typeface="+mn-lt"/>
        </a:defRPr>
      </a:lvl8pPr>
      <a:lvl9pPr marL="3540125" indent="-187325" algn="l" rtl="0" eaLnBrk="1" fontAlgn="base" hangingPunct="1">
        <a:spcBef>
          <a:spcPct val="20000"/>
        </a:spcBef>
        <a:spcAft>
          <a:spcPct val="0"/>
        </a:spcAft>
        <a:buClr>
          <a:srgbClr val="001E46"/>
        </a:buClr>
        <a:buFont typeface="Arial" charset="0"/>
        <a:buChar char="»"/>
        <a:defRPr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013605" y="1473324"/>
            <a:ext cx="7116791" cy="1584176"/>
          </a:xfrm>
        </p:spPr>
        <p:txBody>
          <a:bodyPr/>
          <a:lstStyle/>
          <a:p>
            <a:pPr algn="ctr"/>
            <a:r>
              <a:rPr lang="de-DE" sz="2100" dirty="0">
                <a:solidFill>
                  <a:srgbClr val="00B0F0"/>
                </a:solidFill>
                <a:cs typeface="Times New Roman" panose="02020603050405020304" pitchFamily="18" charset="0"/>
              </a:rPr>
              <a:t>Merging T</a:t>
            </a:r>
            <a:r>
              <a:rPr lang="de-DE" sz="2100" baseline="-25000" dirty="0">
                <a:solidFill>
                  <a:srgbClr val="00B0F0"/>
                </a:solidFill>
                <a:cs typeface="Times New Roman" panose="02020603050405020304" pitchFamily="18" charset="0"/>
              </a:rPr>
              <a:t>1</a:t>
            </a:r>
            <a:r>
              <a:rPr lang="de-DE" sz="2100" dirty="0">
                <a:solidFill>
                  <a:srgbClr val="00B0F0"/>
                </a:solidFill>
                <a:cs typeface="Times New Roman" panose="02020603050405020304" pitchFamily="18" charset="0"/>
              </a:rPr>
              <a:t> weighted images with Quantitative Susceptibility Mapping provides a unique contrast for brain tissue segmentation in humans and non-human primates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051720" y="2985492"/>
            <a:ext cx="5040560" cy="1026418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de-DE" sz="1400" b="1" dirty="0">
                <a:latin typeface="+mj-lt"/>
                <a:cs typeface="Times New Roman" panose="02020603050405020304" pitchFamily="18" charset="0"/>
              </a:rPr>
              <a:t>Rakshit Dadarwal</a:t>
            </a:r>
            <a:r>
              <a:rPr lang="de-DE" sz="1400" dirty="0">
                <a:latin typeface="+mj-lt"/>
                <a:cs typeface="Times New Roman" panose="02020603050405020304" pitchFamily="18" charset="0"/>
              </a:rPr>
              <a:t> and Susann Boretius</a:t>
            </a:r>
          </a:p>
          <a:p>
            <a:pPr algn="ctr">
              <a:spcBef>
                <a:spcPts val="600"/>
              </a:spcBef>
            </a:pPr>
            <a:r>
              <a:rPr lang="de-DE" sz="1100" dirty="0">
                <a:latin typeface="+mj-lt"/>
                <a:cs typeface="Times New Roman" panose="02020603050405020304" pitchFamily="18" charset="0"/>
              </a:rPr>
              <a:t>Functional Imaging Laboratory, German Primate Center, G</a:t>
            </a:r>
            <a:r>
              <a:rPr lang="en-US" sz="1100" dirty="0">
                <a:latin typeface="+mj-lt"/>
                <a:cs typeface="Times New Roman" panose="02020603050405020304" pitchFamily="18" charset="0"/>
              </a:rPr>
              <a:t>ö</a:t>
            </a:r>
            <a:r>
              <a:rPr lang="de-DE" sz="1100" dirty="0">
                <a:latin typeface="+mj-lt"/>
                <a:cs typeface="Times New Roman" panose="02020603050405020304" pitchFamily="18" charset="0"/>
              </a:rPr>
              <a:t>ttingen, Germany</a:t>
            </a:r>
          </a:p>
          <a:p>
            <a:pPr algn="ctr">
              <a:spcBef>
                <a:spcPts val="600"/>
              </a:spcBef>
            </a:pPr>
            <a:r>
              <a:rPr lang="de-DE" sz="1100" dirty="0">
                <a:latin typeface="+mj-lt"/>
                <a:cs typeface="Times New Roman" panose="02020603050405020304" pitchFamily="18" charset="0"/>
              </a:rPr>
              <a:t>Georg-August University of G</a:t>
            </a:r>
            <a:r>
              <a:rPr lang="en-US" sz="1100" dirty="0">
                <a:latin typeface="+mj-lt"/>
                <a:cs typeface="Times New Roman" panose="02020603050405020304" pitchFamily="18" charset="0"/>
              </a:rPr>
              <a:t>ö</a:t>
            </a:r>
            <a:r>
              <a:rPr lang="de-DE" sz="1100" dirty="0">
                <a:latin typeface="+mj-lt"/>
                <a:cs typeface="Times New Roman" panose="02020603050405020304" pitchFamily="18" charset="0"/>
              </a:rPr>
              <a:t>ttingen, G</a:t>
            </a:r>
            <a:r>
              <a:rPr lang="en-US" sz="1100" dirty="0">
                <a:latin typeface="+mj-lt"/>
                <a:cs typeface="Times New Roman" panose="02020603050405020304" pitchFamily="18" charset="0"/>
              </a:rPr>
              <a:t>ö</a:t>
            </a:r>
            <a:r>
              <a:rPr lang="de-DE" sz="1100" dirty="0">
                <a:latin typeface="+mj-lt"/>
                <a:cs typeface="Times New Roman" panose="02020603050405020304" pitchFamily="18" charset="0"/>
              </a:rPr>
              <a:t>ttingen, Germany</a:t>
            </a:r>
          </a:p>
        </p:txBody>
      </p:sp>
      <p:pic>
        <p:nvPicPr>
          <p:cNvPr id="7" name="Picture 2" descr="P:\PhD Conferences and Workshops\ISMRM\ISMRM 2017\Uni Goettingen - Logo 4c RGB - 600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510"/>
            <a:ext cx="3301559" cy="6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3491EB0-7282-4D1D-A1C9-41E92C871FBD}"/>
              </a:ext>
            </a:extLst>
          </p:cNvPr>
          <p:cNvGrpSpPr/>
          <p:nvPr/>
        </p:nvGrpSpPr>
        <p:grpSpPr>
          <a:xfrm>
            <a:off x="2571328" y="4707448"/>
            <a:ext cx="4001345" cy="312574"/>
            <a:chOff x="2788261" y="4647710"/>
            <a:chExt cx="4001345" cy="3125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5F011B-5489-41AF-8997-30633CF44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8261" y="4668493"/>
              <a:ext cx="271008" cy="27100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94DAB0-5852-4AEC-8D91-A5CBBA615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919" y="4647710"/>
              <a:ext cx="312574" cy="31257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D2F27-9781-4FB1-8835-4FD30EF4D993}"/>
                </a:ext>
              </a:extLst>
            </p:cNvPr>
            <p:cNvSpPr txBox="1"/>
            <p:nvPr/>
          </p:nvSpPr>
          <p:spPr>
            <a:xfrm>
              <a:off x="5292080" y="4665498"/>
              <a:ext cx="1497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555555"/>
                  </a:solidFill>
                </a:rPr>
                <a:t>@</a:t>
              </a:r>
              <a:r>
                <a:rPr lang="en-US" sz="1200" dirty="0" err="1">
                  <a:solidFill>
                    <a:srgbClr val="555555"/>
                  </a:solidFill>
                </a:rPr>
                <a:t>RakshitDadarwal</a:t>
              </a:r>
              <a:endParaRPr lang="en-US" sz="1200" dirty="0">
                <a:solidFill>
                  <a:srgbClr val="555555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F06F30-D2EF-44C1-A333-DBFF46399F45}"/>
                </a:ext>
              </a:extLst>
            </p:cNvPr>
            <p:cNvSpPr txBox="1"/>
            <p:nvPr/>
          </p:nvSpPr>
          <p:spPr>
            <a:xfrm>
              <a:off x="3193039" y="4665498"/>
              <a:ext cx="14718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555555"/>
                  </a:solidFill>
                </a:rPr>
                <a:t>rdadarwal@dpz.eu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424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43434"/>
                </a:solidFill>
              </a:rPr>
              <a:t>Introduction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CF45D-B4E5-4123-8350-0C08C9D18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Contrast-to-noise ratio (CNR)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2D1C6-C793-4DCD-B0B1-F088814B6E4B}"/>
              </a:ext>
            </a:extLst>
          </p:cNvPr>
          <p:cNvSpPr txBox="1"/>
          <p:nvPr/>
        </p:nvSpPr>
        <p:spPr>
          <a:xfrm>
            <a:off x="2918342" y="610723"/>
            <a:ext cx="33073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Selection of best weights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79C285-5D43-48CA-A412-E0549F8E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8" y="1472184"/>
            <a:ext cx="2389880" cy="30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3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43434"/>
                </a:solidFill>
              </a:rPr>
              <a:t>Introduction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CF45D-B4E5-4123-8350-0C08C9D18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Contrast-to-noise ratio (CNR)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3C5A8-F2F3-4BE7-918B-8F0495AFC200}"/>
              </a:ext>
            </a:extLst>
          </p:cNvPr>
          <p:cNvSpPr txBox="1"/>
          <p:nvPr/>
        </p:nvSpPr>
        <p:spPr>
          <a:xfrm>
            <a:off x="5882738" y="105029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3-tissue priors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2D1C6-C793-4DCD-B0B1-F088814B6E4B}"/>
              </a:ext>
            </a:extLst>
          </p:cNvPr>
          <p:cNvSpPr txBox="1"/>
          <p:nvPr/>
        </p:nvSpPr>
        <p:spPr>
          <a:xfrm>
            <a:off x="2918342" y="610723"/>
            <a:ext cx="33073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Selection of best weights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680FCF-2438-4E5F-8FAA-E4DC7ECEC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8" y="1472184"/>
            <a:ext cx="2389880" cy="303778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082F6C-80AD-4B4B-A137-4785BB822016}"/>
              </a:ext>
            </a:extLst>
          </p:cNvPr>
          <p:cNvSpPr/>
          <p:nvPr/>
        </p:nvSpPr>
        <p:spPr bwMode="auto">
          <a:xfrm>
            <a:off x="5852160" y="1694930"/>
            <a:ext cx="1728192" cy="1296144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7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43434"/>
                </a:solidFill>
              </a:rPr>
              <a:t>Introduction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CF45D-B4E5-4123-8350-0C08C9D18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Contrast-to-noise ratio (CNR)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Linear discriminant analysis (LDA)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C896B8-6C65-45DB-98F4-574D8B55AEE7}"/>
              </a:ext>
            </a:extLst>
          </p:cNvPr>
          <p:cNvSpPr txBox="1"/>
          <p:nvPr/>
        </p:nvSpPr>
        <p:spPr>
          <a:xfrm>
            <a:off x="2918342" y="610723"/>
            <a:ext cx="33073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Selection of best weights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3AB41-9B98-4A08-AFF6-4C24DA00138A}"/>
              </a:ext>
            </a:extLst>
          </p:cNvPr>
          <p:cNvSpPr txBox="1"/>
          <p:nvPr/>
        </p:nvSpPr>
        <p:spPr>
          <a:xfrm>
            <a:off x="5882738" y="105029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3-tissue priors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094F19-BE9F-4622-8696-DD8A2068D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8" y="1472184"/>
            <a:ext cx="2389880" cy="303778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091A77D-605E-4EC5-B400-F27B649A3ADB}"/>
              </a:ext>
            </a:extLst>
          </p:cNvPr>
          <p:cNvSpPr/>
          <p:nvPr/>
        </p:nvSpPr>
        <p:spPr bwMode="auto">
          <a:xfrm>
            <a:off x="5852160" y="1694930"/>
            <a:ext cx="1728192" cy="1296144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8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33333"/>
                </a:solidFill>
              </a:rPr>
              <a:t>Introduction</a:t>
            </a:r>
            <a:r>
              <a:rPr lang="en-US" sz="1400" b="1" dirty="0">
                <a:solidFill>
                  <a:srgbClr val="343434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0FACC-2BC6-4060-BB43-D91A9E52EFFE}"/>
              </a:ext>
            </a:extLst>
          </p:cNvPr>
          <p:cNvSpPr txBox="1"/>
          <p:nvPr/>
        </p:nvSpPr>
        <p:spPr>
          <a:xfrm>
            <a:off x="3672448" y="76225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TQ-</a:t>
            </a:r>
            <a:r>
              <a:rPr lang="en-US" dirty="0" err="1">
                <a:solidFill>
                  <a:srgbClr val="00B0F0"/>
                </a:solidFill>
              </a:rPr>
              <a:t>SILiCON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33A7D-0DE7-4E05-A8CB-7DB341B01A13}"/>
              </a:ext>
            </a:extLst>
          </p:cNvPr>
          <p:cNvSpPr txBox="1"/>
          <p:nvPr/>
        </p:nvSpPr>
        <p:spPr>
          <a:xfrm>
            <a:off x="2855718" y="4417257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baseline="-25000" dirty="0">
                <a:solidFill>
                  <a:schemeClr val="bg1"/>
                </a:solidFill>
              </a:rPr>
              <a:t>T1</a:t>
            </a:r>
            <a:r>
              <a:rPr lang="en-US" dirty="0">
                <a:solidFill>
                  <a:schemeClr val="bg1"/>
                </a:solidFill>
              </a:rPr>
              <a:t> = 0.31; W</a:t>
            </a:r>
            <a:r>
              <a:rPr lang="en-US" baseline="-25000" dirty="0">
                <a:solidFill>
                  <a:schemeClr val="bg1"/>
                </a:solidFill>
              </a:rPr>
              <a:t>QSM</a:t>
            </a:r>
            <a:r>
              <a:rPr lang="en-US" dirty="0">
                <a:solidFill>
                  <a:schemeClr val="bg1"/>
                </a:solidFill>
              </a:rPr>
              <a:t> = -0.79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5F7FA0A-03D0-4241-ACD5-B5ABB8B15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" y="1317560"/>
            <a:ext cx="7345363" cy="3002092"/>
          </a:xfrm>
        </p:spPr>
      </p:pic>
    </p:spTree>
    <p:extLst>
      <p:ext uri="{BB962C8B-B14F-4D97-AF65-F5344CB8AC3E}">
        <p14:creationId xmlns:p14="http://schemas.microsoft.com/office/powerpoint/2010/main" val="336792546"/>
      </p:ext>
    </p:extLst>
  </p:cSld>
  <p:clrMapOvr>
    <a:masterClrMapping/>
  </p:clrMapOvr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33333"/>
                </a:solidFill>
              </a:rPr>
              <a:t>Introduction</a:t>
            </a:r>
            <a:r>
              <a:rPr lang="en-US" sz="1400" b="1" dirty="0">
                <a:solidFill>
                  <a:srgbClr val="343434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335652" y="4419550"/>
            <a:ext cx="8472697" cy="67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A44"/>
              </a:buClr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397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Char char="-"/>
              <a:defRPr>
                <a:solidFill>
                  <a:srgbClr val="333333"/>
                </a:solidFill>
                <a:latin typeface="+mn-lt"/>
              </a:defRPr>
            </a:lvl2pPr>
            <a:lvl3pPr marL="8921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A44"/>
              </a:buClr>
              <a:buChar char="•"/>
              <a:defRPr>
                <a:solidFill>
                  <a:srgbClr val="333333"/>
                </a:solidFill>
                <a:latin typeface="+mn-lt"/>
              </a:defRPr>
            </a:lvl3pPr>
            <a:lvl4pPr marL="13446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Char char="-"/>
              <a:defRPr>
                <a:solidFill>
                  <a:srgbClr val="333333"/>
                </a:solidFill>
                <a:latin typeface="+mn-lt"/>
              </a:defRPr>
            </a:lvl4pPr>
            <a:lvl5pPr marL="17113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333333"/>
                </a:solidFill>
                <a:latin typeface="+mn-lt"/>
              </a:defRPr>
            </a:lvl5pPr>
            <a:lvl6pPr marL="21685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6pPr>
            <a:lvl7pPr marL="26257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7pPr>
            <a:lvl8pPr marL="30829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8pPr>
            <a:lvl9pPr marL="35401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1"/>
                </a:solidFill>
              </a:rPr>
              <a:t>1 – Internal capsule; 2 – Thalamus; 3 – </a:t>
            </a:r>
            <a:r>
              <a:rPr lang="en-US" sz="1600" kern="0" dirty="0" err="1">
                <a:solidFill>
                  <a:schemeClr val="bg1"/>
                </a:solidFill>
              </a:rPr>
              <a:t>Pulvinar</a:t>
            </a:r>
            <a:r>
              <a:rPr lang="en-US" sz="1600" kern="0" dirty="0">
                <a:solidFill>
                  <a:schemeClr val="bg1"/>
                </a:solidFill>
              </a:rPr>
              <a:t> nucleus; 4 – External GP; 5 – Internal GP; 6 – Substantia </a:t>
            </a:r>
            <a:r>
              <a:rPr lang="en-US" sz="1600" kern="0" dirty="0" err="1">
                <a:solidFill>
                  <a:schemeClr val="bg1"/>
                </a:solidFill>
              </a:rPr>
              <a:t>nigra</a:t>
            </a:r>
            <a:r>
              <a:rPr lang="en-US" sz="1600" kern="0" dirty="0">
                <a:solidFill>
                  <a:schemeClr val="bg1"/>
                </a:solidFill>
              </a:rPr>
              <a:t>; 7 – Red nucleus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A4DC3B-E31F-4B46-B47E-660B10060AA0}"/>
              </a:ext>
            </a:extLst>
          </p:cNvPr>
          <p:cNvSpPr txBox="1"/>
          <p:nvPr/>
        </p:nvSpPr>
        <p:spPr>
          <a:xfrm>
            <a:off x="4427984" y="81745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TQ-</a:t>
            </a:r>
            <a:r>
              <a:rPr lang="en-US" dirty="0" err="1">
                <a:solidFill>
                  <a:srgbClr val="00B0F0"/>
                </a:solidFill>
              </a:rPr>
              <a:t>SILiCON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8DBDC-FFE8-44B0-AF4F-6ACBB39D8401}"/>
              </a:ext>
            </a:extLst>
          </p:cNvPr>
          <p:cNvSpPr txBox="1"/>
          <p:nvPr/>
        </p:nvSpPr>
        <p:spPr>
          <a:xfrm>
            <a:off x="3779912" y="81745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baseline="-25000" dirty="0">
                <a:solidFill>
                  <a:srgbClr val="00B0F0"/>
                </a:solidFill>
              </a:rPr>
              <a:t>1</a:t>
            </a:r>
            <a:r>
              <a:rPr lang="en-US" dirty="0">
                <a:solidFill>
                  <a:srgbClr val="00B0F0"/>
                </a:solidFill>
              </a:rPr>
              <a:t>w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4F2CC-0FFE-458F-A8D2-48DBB5C8D177}"/>
              </a:ext>
            </a:extLst>
          </p:cNvPr>
          <p:cNvCxnSpPr>
            <a:cxnSpLocks/>
          </p:cNvCxnSpPr>
          <p:nvPr/>
        </p:nvCxnSpPr>
        <p:spPr bwMode="auto">
          <a:xfrm>
            <a:off x="4414289" y="794529"/>
            <a:ext cx="0" cy="415188"/>
          </a:xfrm>
          <a:prstGeom prst="line">
            <a:avLst/>
          </a:prstGeom>
          <a:ln w="12700" cap="flat" cmpd="sng" algn="ctr">
            <a:solidFill>
              <a:srgbClr val="00B0F0">
                <a:alpha val="80000"/>
              </a:srgbClr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6BF15B0-E763-40DA-BB4D-AEA58A30E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" y="1320512"/>
            <a:ext cx="7345363" cy="2996188"/>
          </a:xfrm>
        </p:spPr>
      </p:pic>
    </p:spTree>
    <p:extLst>
      <p:ext uri="{BB962C8B-B14F-4D97-AF65-F5344CB8AC3E}">
        <p14:creationId xmlns:p14="http://schemas.microsoft.com/office/powerpoint/2010/main" val="908501643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33333"/>
                </a:solidFill>
              </a:rPr>
              <a:t>Introduction</a:t>
            </a:r>
            <a:r>
              <a:rPr lang="en-US" sz="1400" b="1" dirty="0">
                <a:solidFill>
                  <a:srgbClr val="343434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17CE358-931E-44C2-980A-C01642053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" y="1320512"/>
            <a:ext cx="7345363" cy="299618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B6CC6-69B5-4ACF-A922-820E4C1D77D5}"/>
              </a:ext>
            </a:extLst>
          </p:cNvPr>
          <p:cNvSpPr txBox="1"/>
          <p:nvPr/>
        </p:nvSpPr>
        <p:spPr>
          <a:xfrm>
            <a:off x="7909137" y="2139702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White matter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1E8091-9CB5-4291-9B87-82B428211971}"/>
              </a:ext>
            </a:extLst>
          </p:cNvPr>
          <p:cNvSpPr txBox="1"/>
          <p:nvPr/>
        </p:nvSpPr>
        <p:spPr>
          <a:xfrm>
            <a:off x="4427984" y="81745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TQ-</a:t>
            </a:r>
            <a:r>
              <a:rPr lang="en-US" dirty="0" err="1">
                <a:solidFill>
                  <a:srgbClr val="00B0F0"/>
                </a:solidFill>
              </a:rPr>
              <a:t>SILiCON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84FE3B-5864-4EB5-8094-DFDF52863B41}"/>
              </a:ext>
            </a:extLst>
          </p:cNvPr>
          <p:cNvSpPr txBox="1"/>
          <p:nvPr/>
        </p:nvSpPr>
        <p:spPr>
          <a:xfrm>
            <a:off x="3707904" y="81745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QSM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8504BE-B288-45EB-92A7-496C370B849A}"/>
              </a:ext>
            </a:extLst>
          </p:cNvPr>
          <p:cNvCxnSpPr>
            <a:cxnSpLocks/>
          </p:cNvCxnSpPr>
          <p:nvPr/>
        </p:nvCxnSpPr>
        <p:spPr bwMode="auto">
          <a:xfrm>
            <a:off x="4414289" y="794529"/>
            <a:ext cx="0" cy="415188"/>
          </a:xfrm>
          <a:prstGeom prst="line">
            <a:avLst/>
          </a:prstGeom>
          <a:ln w="12700" cap="flat" cmpd="sng" algn="ctr">
            <a:solidFill>
              <a:srgbClr val="00B0F0">
                <a:alpha val="80000"/>
              </a:srgbClr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25378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33333"/>
                </a:solidFill>
              </a:rPr>
              <a:t>Introduction</a:t>
            </a:r>
            <a:r>
              <a:rPr lang="en-US" sz="1400" b="1" dirty="0">
                <a:solidFill>
                  <a:srgbClr val="343434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2A823D9-9944-434D-9268-F7073A3A1364}"/>
              </a:ext>
            </a:extLst>
          </p:cNvPr>
          <p:cNvSpPr txBox="1">
            <a:spLocks/>
          </p:cNvSpPr>
          <p:nvPr/>
        </p:nvSpPr>
        <p:spPr bwMode="auto">
          <a:xfrm>
            <a:off x="335652" y="4419550"/>
            <a:ext cx="8472697" cy="67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A44"/>
              </a:buClr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397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Char char="-"/>
              <a:defRPr>
                <a:solidFill>
                  <a:srgbClr val="333333"/>
                </a:solidFill>
                <a:latin typeface="+mn-lt"/>
              </a:defRPr>
            </a:lvl2pPr>
            <a:lvl3pPr marL="8921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A44"/>
              </a:buClr>
              <a:buChar char="•"/>
              <a:defRPr>
                <a:solidFill>
                  <a:srgbClr val="333333"/>
                </a:solidFill>
                <a:latin typeface="+mn-lt"/>
              </a:defRPr>
            </a:lvl3pPr>
            <a:lvl4pPr marL="13446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Char char="-"/>
              <a:defRPr>
                <a:solidFill>
                  <a:srgbClr val="333333"/>
                </a:solidFill>
                <a:latin typeface="+mn-lt"/>
              </a:defRPr>
            </a:lvl4pPr>
            <a:lvl5pPr marL="17113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333333"/>
                </a:solidFill>
                <a:latin typeface="+mn-lt"/>
              </a:defRPr>
            </a:lvl5pPr>
            <a:lvl6pPr marL="21685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6pPr>
            <a:lvl7pPr marL="26257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7pPr>
            <a:lvl8pPr marL="30829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8pPr>
            <a:lvl9pPr marL="35401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kern="0" dirty="0">
                <a:solidFill>
                  <a:schemeClr val="bg1"/>
                </a:solidFill>
              </a:rPr>
              <a:t>1 – Thalamus; 2 – External GP; 3 – Internal GP; 4 – Substantia </a:t>
            </a:r>
            <a:r>
              <a:rPr lang="en-US" sz="1600" kern="0" dirty="0" err="1">
                <a:solidFill>
                  <a:schemeClr val="bg1"/>
                </a:solidFill>
              </a:rPr>
              <a:t>nigra</a:t>
            </a:r>
            <a:r>
              <a:rPr lang="en-US" sz="1600" kern="0" dirty="0">
                <a:solidFill>
                  <a:schemeClr val="bg1"/>
                </a:solidFill>
              </a:rPr>
              <a:t>; 5 – Red nucleus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61D3F5-C23E-4FB5-98A9-422DA9DF1436}"/>
              </a:ext>
            </a:extLst>
          </p:cNvPr>
          <p:cNvGrpSpPr/>
          <p:nvPr/>
        </p:nvGrpSpPr>
        <p:grpSpPr>
          <a:xfrm>
            <a:off x="3779912" y="1148450"/>
            <a:ext cx="2140788" cy="415188"/>
            <a:chOff x="3779912" y="794529"/>
            <a:chExt cx="2140788" cy="4151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E752F3-B6B5-4C24-A2A2-52980013A696}"/>
                </a:ext>
              </a:extLst>
            </p:cNvPr>
            <p:cNvSpPr txBox="1"/>
            <p:nvPr/>
          </p:nvSpPr>
          <p:spPr>
            <a:xfrm>
              <a:off x="4427984" y="817457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TQ-</a:t>
              </a:r>
              <a:r>
                <a:rPr lang="en-US" dirty="0" err="1">
                  <a:solidFill>
                    <a:srgbClr val="00B0F0"/>
                  </a:solidFill>
                </a:rPr>
                <a:t>SILiCON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2CDFD6-4A4B-4086-8E69-FBCBA19E992D}"/>
                </a:ext>
              </a:extLst>
            </p:cNvPr>
            <p:cNvSpPr txBox="1"/>
            <p:nvPr/>
          </p:nvSpPr>
          <p:spPr>
            <a:xfrm>
              <a:off x="3779912" y="817457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T</a:t>
              </a:r>
              <a:r>
                <a:rPr lang="en-US" baseline="-25000" dirty="0">
                  <a:solidFill>
                    <a:srgbClr val="00B0F0"/>
                  </a:solidFill>
                </a:rPr>
                <a:t>1</a:t>
              </a:r>
              <a:r>
                <a:rPr lang="en-US" dirty="0">
                  <a:solidFill>
                    <a:srgbClr val="00B0F0"/>
                  </a:solidFill>
                </a:rPr>
                <a:t>w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107C03B-1109-4C02-969D-AF45706989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289" y="794529"/>
              <a:ext cx="0" cy="415188"/>
            </a:xfrm>
            <a:prstGeom prst="line">
              <a:avLst/>
            </a:prstGeom>
            <a:ln w="12700" cap="flat" cmpd="sng" algn="ctr">
              <a:solidFill>
                <a:srgbClr val="00B0F0">
                  <a:alpha val="8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6551AF5-F933-4484-B0D6-52AC57DE10EB}"/>
              </a:ext>
            </a:extLst>
          </p:cNvPr>
          <p:cNvSpPr txBox="1"/>
          <p:nvPr/>
        </p:nvSpPr>
        <p:spPr>
          <a:xfrm>
            <a:off x="2855718" y="3930610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baseline="-25000" dirty="0">
                <a:solidFill>
                  <a:schemeClr val="bg1"/>
                </a:solidFill>
              </a:rPr>
              <a:t>T1</a:t>
            </a:r>
            <a:r>
              <a:rPr lang="en-US" dirty="0">
                <a:solidFill>
                  <a:schemeClr val="bg1"/>
                </a:solidFill>
              </a:rPr>
              <a:t> = 0.31; W</a:t>
            </a:r>
            <a:r>
              <a:rPr lang="en-US" baseline="-25000" dirty="0">
                <a:solidFill>
                  <a:schemeClr val="bg1"/>
                </a:solidFill>
              </a:rPr>
              <a:t>QSM</a:t>
            </a:r>
            <a:r>
              <a:rPr lang="en-US" dirty="0">
                <a:solidFill>
                  <a:schemeClr val="bg1"/>
                </a:solidFill>
              </a:rPr>
              <a:t> = -0.79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453B270-F0E0-4A62-9582-FA50193B3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" y="1759101"/>
            <a:ext cx="7345363" cy="2119010"/>
          </a:xfrm>
        </p:spPr>
      </p:pic>
    </p:spTree>
    <p:extLst>
      <p:ext uri="{BB962C8B-B14F-4D97-AF65-F5344CB8AC3E}">
        <p14:creationId xmlns:p14="http://schemas.microsoft.com/office/powerpoint/2010/main" val="1075546451"/>
      </p:ext>
    </p:extLst>
  </p:cSld>
  <p:clrMapOvr>
    <a:masterClrMapping/>
  </p:clrMapOvr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33333"/>
                </a:solidFill>
              </a:rPr>
              <a:t>Introduction</a:t>
            </a:r>
            <a:r>
              <a:rPr lang="en-US" sz="1400" b="1" dirty="0">
                <a:solidFill>
                  <a:srgbClr val="343434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0CD914-DED7-444C-A968-D2C9A76D99B5}"/>
              </a:ext>
            </a:extLst>
          </p:cNvPr>
          <p:cNvSpPr txBox="1"/>
          <p:nvPr/>
        </p:nvSpPr>
        <p:spPr>
          <a:xfrm>
            <a:off x="2411760" y="3848149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White matter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14176E-0DD5-446F-809E-8B571284711A}"/>
              </a:ext>
            </a:extLst>
          </p:cNvPr>
          <p:cNvSpPr txBox="1"/>
          <p:nvPr/>
        </p:nvSpPr>
        <p:spPr>
          <a:xfrm>
            <a:off x="4427984" y="117137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TQ-</a:t>
            </a:r>
            <a:r>
              <a:rPr lang="en-US" dirty="0" err="1">
                <a:solidFill>
                  <a:srgbClr val="00B0F0"/>
                </a:solidFill>
              </a:rPr>
              <a:t>SILiCON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DB037B-2EED-40A3-B6A2-EF965424B794}"/>
              </a:ext>
            </a:extLst>
          </p:cNvPr>
          <p:cNvSpPr txBox="1"/>
          <p:nvPr/>
        </p:nvSpPr>
        <p:spPr>
          <a:xfrm>
            <a:off x="3683075" y="11713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QSM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AC7144-795D-4084-996E-CFC94F10475D}"/>
              </a:ext>
            </a:extLst>
          </p:cNvPr>
          <p:cNvCxnSpPr>
            <a:cxnSpLocks/>
          </p:cNvCxnSpPr>
          <p:nvPr/>
        </p:nvCxnSpPr>
        <p:spPr bwMode="auto">
          <a:xfrm>
            <a:off x="4410755" y="1148450"/>
            <a:ext cx="0" cy="415188"/>
          </a:xfrm>
          <a:prstGeom prst="line">
            <a:avLst/>
          </a:prstGeom>
          <a:ln w="12700" cap="flat" cmpd="sng" algn="ctr">
            <a:solidFill>
              <a:srgbClr val="00B0F0">
                <a:alpha val="80000"/>
              </a:srgbClr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81E286B-42E0-44FD-985B-A2733ECF1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" y="1797740"/>
            <a:ext cx="7345363" cy="2041733"/>
          </a:xfrm>
        </p:spPr>
      </p:pic>
    </p:spTree>
    <p:extLst>
      <p:ext uri="{BB962C8B-B14F-4D97-AF65-F5344CB8AC3E}">
        <p14:creationId xmlns:p14="http://schemas.microsoft.com/office/powerpoint/2010/main" val="454506535"/>
      </p:ext>
    </p:extLst>
  </p:cSld>
  <p:clrMapOvr>
    <a:masterClrMapping/>
  </p:clrMapOvr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33333"/>
                </a:solidFill>
              </a:rPr>
              <a:t>Introduction</a:t>
            </a:r>
            <a:r>
              <a:rPr lang="en-US" sz="1400" b="1" dirty="0">
                <a:solidFill>
                  <a:srgbClr val="343434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D67E8A-92FC-460E-BCB8-A6E24B20D684}"/>
              </a:ext>
            </a:extLst>
          </p:cNvPr>
          <p:cNvSpPr txBox="1"/>
          <p:nvPr/>
        </p:nvSpPr>
        <p:spPr>
          <a:xfrm>
            <a:off x="5076056" y="112229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TQ-</a:t>
            </a:r>
            <a:r>
              <a:rPr lang="en-US" dirty="0" err="1">
                <a:solidFill>
                  <a:srgbClr val="00B0F0"/>
                </a:solidFill>
              </a:rPr>
              <a:t>SILiCON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57A55C-C145-4129-8EC6-A83890EB7F00}"/>
              </a:ext>
            </a:extLst>
          </p:cNvPr>
          <p:cNvSpPr txBox="1"/>
          <p:nvPr/>
        </p:nvSpPr>
        <p:spPr>
          <a:xfrm>
            <a:off x="2194398" y="1122298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baseline="-25000" dirty="0">
                <a:solidFill>
                  <a:srgbClr val="00B0F0"/>
                </a:solidFill>
              </a:rPr>
              <a:t>1</a:t>
            </a:r>
            <a:r>
              <a:rPr lang="en-US" dirty="0">
                <a:solidFill>
                  <a:srgbClr val="00B0F0"/>
                </a:solidFill>
              </a:rPr>
              <a:t>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60319D-E732-42EF-A78F-6051D1B98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52" y="1482621"/>
            <a:ext cx="5912708" cy="267197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B3936E-994A-4188-AF4E-95A5AE2E4B11}"/>
              </a:ext>
            </a:extLst>
          </p:cNvPr>
          <p:cNvSpPr txBox="1"/>
          <p:nvPr/>
        </p:nvSpPr>
        <p:spPr>
          <a:xfrm>
            <a:off x="2403671" y="610723"/>
            <a:ext cx="4030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Automatic tissue segmentation</a:t>
            </a:r>
          </a:p>
        </p:txBody>
      </p:sp>
    </p:spTree>
    <p:extLst>
      <p:ext uri="{BB962C8B-B14F-4D97-AF65-F5344CB8AC3E}">
        <p14:creationId xmlns:p14="http://schemas.microsoft.com/office/powerpoint/2010/main" val="855266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33333"/>
                </a:solidFill>
              </a:rPr>
              <a:t>Introduction</a:t>
            </a:r>
            <a:r>
              <a:rPr lang="en-US" sz="1400" b="1" dirty="0">
                <a:solidFill>
                  <a:srgbClr val="343434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D67E8A-92FC-460E-BCB8-A6E24B20D684}"/>
              </a:ext>
            </a:extLst>
          </p:cNvPr>
          <p:cNvSpPr txBox="1"/>
          <p:nvPr/>
        </p:nvSpPr>
        <p:spPr>
          <a:xfrm>
            <a:off x="5105802" y="419823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TQ-</a:t>
            </a:r>
            <a:r>
              <a:rPr lang="en-US" dirty="0" err="1">
                <a:solidFill>
                  <a:srgbClr val="00B0F0"/>
                </a:solidFill>
              </a:rPr>
              <a:t>SILiCON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57A55C-C145-4129-8EC6-A83890EB7F00}"/>
              </a:ext>
            </a:extLst>
          </p:cNvPr>
          <p:cNvSpPr txBox="1"/>
          <p:nvPr/>
        </p:nvSpPr>
        <p:spPr>
          <a:xfrm>
            <a:off x="2187940" y="419823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baseline="-25000" dirty="0">
                <a:solidFill>
                  <a:srgbClr val="00B0F0"/>
                </a:solidFill>
              </a:rPr>
              <a:t>1</a:t>
            </a:r>
            <a:r>
              <a:rPr lang="en-US" dirty="0">
                <a:solidFill>
                  <a:srgbClr val="00B0F0"/>
                </a:solidFill>
              </a:rPr>
              <a:t>w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1B0B0AC9-51C7-4184-8A58-16FC349E5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52" y="1482621"/>
            <a:ext cx="5912708" cy="267197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E8EDC6-BAAB-4149-A4CE-9E2DE5798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82" y="296646"/>
            <a:ext cx="1857694" cy="2635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C2163A-5E3A-4E91-A81F-BB43FEBA9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296646"/>
            <a:ext cx="1857694" cy="263514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7B8B6C-C640-419F-B7A0-8C24BC0B37F8}"/>
              </a:ext>
            </a:extLst>
          </p:cNvPr>
          <p:cNvCxnSpPr>
            <a:cxnSpLocks/>
          </p:cNvCxnSpPr>
          <p:nvPr/>
        </p:nvCxnSpPr>
        <p:spPr bwMode="auto">
          <a:xfrm flipH="1">
            <a:off x="2987824" y="1122298"/>
            <a:ext cx="144016" cy="943477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191A7D-1451-473E-96C9-EE0B75C7A66C}"/>
              </a:ext>
            </a:extLst>
          </p:cNvPr>
          <p:cNvCxnSpPr>
            <a:cxnSpLocks/>
          </p:cNvCxnSpPr>
          <p:nvPr/>
        </p:nvCxnSpPr>
        <p:spPr bwMode="auto">
          <a:xfrm flipH="1">
            <a:off x="6372200" y="1124217"/>
            <a:ext cx="144016" cy="943477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51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915539"/>
            <a:ext cx="9144000" cy="41686"/>
          </a:xfrm>
          <a:prstGeom prst="rect">
            <a:avLst/>
          </a:prstGeom>
          <a:solidFill>
            <a:srgbClr val="19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9144000" cy="914400"/>
          </a:xfrm>
          <a:prstGeom prst="rect">
            <a:avLst/>
          </a:prstGeom>
        </p:spPr>
      </p:pic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335652" y="2457450"/>
            <a:ext cx="8472697" cy="1866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19305C"/>
                </a:solidFill>
              </a:rPr>
              <a:t>Speaker Name: Rakshit Dadarwal</a:t>
            </a:r>
          </a:p>
          <a:p>
            <a:pPr marL="0" indent="0">
              <a:buNone/>
            </a:pPr>
            <a:endParaRPr lang="en-US" sz="1900" dirty="0">
              <a:solidFill>
                <a:srgbClr val="19305C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19305C"/>
                </a:solidFill>
              </a:rPr>
              <a:t>I have no financial interests or relationships to disclose with regard to the subject matter of this presentation.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7301" y="1314451"/>
            <a:ext cx="6629399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 of</a:t>
            </a:r>
            <a:br>
              <a:rPr lang="en-US" sz="30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Interests or Relationships</a:t>
            </a:r>
            <a:endParaRPr lang="en-US" sz="3000" dirty="0">
              <a:solidFill>
                <a:srgbClr val="193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81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33333"/>
                </a:solidFill>
              </a:rPr>
              <a:t>Introduction</a:t>
            </a:r>
            <a:r>
              <a:rPr lang="en-US" sz="1400" b="1" dirty="0">
                <a:solidFill>
                  <a:srgbClr val="343434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78A06881-F959-4D84-870F-EB2054FBE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52" y="1797692"/>
            <a:ext cx="5912708" cy="2041828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3B4FAF-C9DD-42D0-9CC4-3C35B2435679}"/>
              </a:ext>
            </a:extLst>
          </p:cNvPr>
          <p:cNvSpPr txBox="1"/>
          <p:nvPr/>
        </p:nvSpPr>
        <p:spPr>
          <a:xfrm>
            <a:off x="5076056" y="141033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TQ-</a:t>
            </a:r>
            <a:r>
              <a:rPr lang="en-US" dirty="0" err="1">
                <a:solidFill>
                  <a:srgbClr val="00B0F0"/>
                </a:solidFill>
              </a:rPr>
              <a:t>SILiCON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87DFA5-1D7D-4743-83E2-CBA34FF899DE}"/>
              </a:ext>
            </a:extLst>
          </p:cNvPr>
          <p:cNvSpPr txBox="1"/>
          <p:nvPr/>
        </p:nvSpPr>
        <p:spPr>
          <a:xfrm>
            <a:off x="2403671" y="610723"/>
            <a:ext cx="4030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Automatic tissue segmentation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684886-5775-45C0-B5EA-C21D695A7E93}"/>
              </a:ext>
            </a:extLst>
          </p:cNvPr>
          <p:cNvSpPr txBox="1"/>
          <p:nvPr/>
        </p:nvSpPr>
        <p:spPr>
          <a:xfrm>
            <a:off x="2532888" y="141033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baseline="-25000" dirty="0">
                <a:solidFill>
                  <a:srgbClr val="00B0F0"/>
                </a:solidFill>
              </a:rPr>
              <a:t>1</a:t>
            </a:r>
            <a:r>
              <a:rPr lang="en-US" dirty="0">
                <a:solidFill>
                  <a:srgbClr val="00B0F0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287635683"/>
      </p:ext>
    </p:extLst>
  </p:cSld>
  <p:clrMapOvr>
    <a:masterClrMapping/>
  </p:clrMapOvr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33333"/>
                </a:solidFill>
              </a:rPr>
              <a:t>Introduction</a:t>
            </a:r>
            <a:r>
              <a:rPr lang="en-US" sz="1400" b="1" dirty="0">
                <a:solidFill>
                  <a:srgbClr val="343434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0428B-BD35-4EA9-8AA7-DF1C3C834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B0F0"/>
                </a:solidFill>
                <a:cs typeface="Times New Roman" panose="02020603050405020304" pitchFamily="18" charset="0"/>
              </a:rPr>
              <a:t>best of two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contrasts are combined in TQ-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SILiCON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images.</a:t>
            </a:r>
          </a:p>
          <a:p>
            <a:pPr algn="just"/>
            <a:endParaRPr 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TQ-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SILiCON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images revealed excellent</a:t>
            </a:r>
            <a:r>
              <a:rPr lang="en-US" dirty="0">
                <a:solidFill>
                  <a:srgbClr val="009A44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F0"/>
                </a:solidFill>
                <a:cs typeface="Times New Roman" panose="02020603050405020304" pitchFamily="18" charset="0"/>
              </a:rPr>
              <a:t>grey-white matter contrast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as well as a </a:t>
            </a:r>
            <a:r>
              <a:rPr lang="en-US" dirty="0">
                <a:solidFill>
                  <a:srgbClr val="00B0F0"/>
                </a:solidFill>
                <a:cs typeface="Times New Roman" panose="02020603050405020304" pitchFamily="18" charset="0"/>
              </a:rPr>
              <a:t>distinct delineation of subcortical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structures from white matter.</a:t>
            </a:r>
          </a:p>
          <a:p>
            <a:pPr algn="just"/>
            <a:endParaRPr 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TQ-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SILiCON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images resulted in an </a:t>
            </a:r>
            <a:r>
              <a:rPr lang="en-US" dirty="0">
                <a:solidFill>
                  <a:srgbClr val="00B0F0"/>
                </a:solidFill>
                <a:cs typeface="Times New Roman" panose="02020603050405020304" pitchFamily="18" charset="0"/>
              </a:rPr>
              <a:t>improved</a:t>
            </a:r>
            <a:r>
              <a:rPr lang="en-US" dirty="0">
                <a:solidFill>
                  <a:srgbClr val="009A44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grey and white matter </a:t>
            </a:r>
            <a:r>
              <a:rPr lang="en-US" dirty="0">
                <a:solidFill>
                  <a:srgbClr val="00B0F0"/>
                </a:solidFill>
                <a:cs typeface="Times New Roman" panose="02020603050405020304" pitchFamily="18" charset="0"/>
              </a:rPr>
              <a:t>tissue classification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cs typeface="Times New Roman" panose="02020603050405020304" pitchFamily="18" charset="0"/>
              </a:rPr>
              <a:t>13 minutes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TQ-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SILiCON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data acquisition has the potential to be used in </a:t>
            </a:r>
            <a:r>
              <a:rPr lang="en-US" dirty="0">
                <a:solidFill>
                  <a:srgbClr val="00B0F0"/>
                </a:solidFill>
                <a:cs typeface="Times New Roman" panose="02020603050405020304" pitchFamily="18" charset="0"/>
              </a:rPr>
              <a:t>human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clinical routine scans.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0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00B0F0"/>
                </a:solidFill>
              </a:rPr>
              <a:t>Introduction</a:t>
            </a:r>
            <a:r>
              <a:rPr lang="en-US" sz="1400" b="1" dirty="0">
                <a:solidFill>
                  <a:srgbClr val="343434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335652" y="3435846"/>
            <a:ext cx="798284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A44"/>
              </a:buClr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397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Char char="-"/>
              <a:defRPr>
                <a:solidFill>
                  <a:srgbClr val="333333"/>
                </a:solidFill>
                <a:latin typeface="+mn-lt"/>
              </a:defRPr>
            </a:lvl2pPr>
            <a:lvl3pPr marL="8921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A44"/>
              </a:buClr>
              <a:buChar char="•"/>
              <a:defRPr>
                <a:solidFill>
                  <a:srgbClr val="333333"/>
                </a:solidFill>
                <a:latin typeface="+mn-lt"/>
              </a:defRPr>
            </a:lvl3pPr>
            <a:lvl4pPr marL="13446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Char char="-"/>
              <a:defRPr>
                <a:solidFill>
                  <a:srgbClr val="333333"/>
                </a:solidFill>
                <a:latin typeface="+mn-lt"/>
              </a:defRPr>
            </a:lvl4pPr>
            <a:lvl5pPr marL="17113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333333"/>
                </a:solidFill>
                <a:latin typeface="+mn-lt"/>
              </a:defRPr>
            </a:lvl5pPr>
            <a:lvl6pPr marL="21685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6pPr>
            <a:lvl7pPr marL="26257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7pPr>
            <a:lvl8pPr marL="30829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8pPr>
            <a:lvl9pPr marL="35401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bg1"/>
                </a:solidFill>
              </a:rPr>
              <a:t>T</a:t>
            </a:r>
            <a:r>
              <a:rPr lang="en-US" sz="1600" kern="0" baseline="-25000" dirty="0">
                <a:solidFill>
                  <a:schemeClr val="bg1"/>
                </a:solidFill>
              </a:rPr>
              <a:t>1</a:t>
            </a:r>
            <a:r>
              <a:rPr lang="en-US" sz="1600" kern="0" dirty="0">
                <a:solidFill>
                  <a:schemeClr val="bg1"/>
                </a:solidFill>
              </a:rPr>
              <a:t>w contrast provides an excellent gray-white matter contrast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bg1"/>
                </a:solidFill>
              </a:rPr>
              <a:t>However, minimal contrast to discern between the subcortical zone and the white matter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bg1"/>
                </a:solidFill>
              </a:rPr>
              <a:t>Major subcortical structures are incorrectly classified as white matter</a:t>
            </a:r>
          </a:p>
          <a:p>
            <a:pPr marL="0" indent="0">
              <a:buNone/>
            </a:pPr>
            <a:endParaRPr lang="en-US" sz="1600" kern="0" dirty="0">
              <a:solidFill>
                <a:schemeClr val="bg1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sz="1600" kern="0" dirty="0">
              <a:solidFill>
                <a:schemeClr val="bg1"/>
              </a:solidFill>
            </a:endParaRP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D109626-D290-437C-944A-DB87E622D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18" y="841248"/>
            <a:ext cx="5176177" cy="2377359"/>
          </a:xfrm>
        </p:spPr>
      </p:pic>
    </p:spTree>
    <p:extLst>
      <p:ext uri="{BB962C8B-B14F-4D97-AF65-F5344CB8AC3E}">
        <p14:creationId xmlns:p14="http://schemas.microsoft.com/office/powerpoint/2010/main" val="308074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00B0F0"/>
                </a:solidFill>
              </a:rPr>
              <a:t>Introduction</a:t>
            </a:r>
            <a:r>
              <a:rPr lang="en-US" sz="1400" b="1" dirty="0">
                <a:solidFill>
                  <a:srgbClr val="343434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97B6983-C21A-42C2-9DF2-631B2F9B9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81" y="484632"/>
            <a:ext cx="5510850" cy="3395663"/>
          </a:xfrm>
        </p:spPr>
      </p:pic>
    </p:spTree>
    <p:extLst>
      <p:ext uri="{BB962C8B-B14F-4D97-AF65-F5344CB8AC3E}">
        <p14:creationId xmlns:p14="http://schemas.microsoft.com/office/powerpoint/2010/main" val="3284909025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00B0F0"/>
                </a:solidFill>
              </a:rPr>
              <a:t>Introduction</a:t>
            </a:r>
            <a:r>
              <a:rPr lang="en-US" sz="1400" b="1" dirty="0">
                <a:solidFill>
                  <a:srgbClr val="343434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335652" y="3939902"/>
            <a:ext cx="769273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A44"/>
              </a:buClr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397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Char char="-"/>
              <a:defRPr>
                <a:solidFill>
                  <a:srgbClr val="333333"/>
                </a:solidFill>
                <a:latin typeface="+mn-lt"/>
              </a:defRPr>
            </a:lvl2pPr>
            <a:lvl3pPr marL="8921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A44"/>
              </a:buClr>
              <a:buChar char="•"/>
              <a:defRPr>
                <a:solidFill>
                  <a:srgbClr val="333333"/>
                </a:solidFill>
                <a:latin typeface="+mn-lt"/>
              </a:defRPr>
            </a:lvl3pPr>
            <a:lvl4pPr marL="13446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Char char="-"/>
              <a:defRPr>
                <a:solidFill>
                  <a:srgbClr val="333333"/>
                </a:solidFill>
                <a:latin typeface="+mn-lt"/>
              </a:defRPr>
            </a:lvl4pPr>
            <a:lvl5pPr marL="17113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333333"/>
                </a:solidFill>
                <a:latin typeface="+mn-lt"/>
              </a:defRPr>
            </a:lvl5pPr>
            <a:lvl6pPr marL="21685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6pPr>
            <a:lvl7pPr marL="26257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7pPr>
            <a:lvl8pPr marL="30829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8pPr>
            <a:lvl9pPr marL="35401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1E46"/>
              </a:buClr>
              <a:buFont typeface="Arial" charset="0"/>
              <a:buChar char="»"/>
              <a:defRPr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kern="0" dirty="0">
                <a:solidFill>
                  <a:schemeClr val="bg1"/>
                </a:solidFill>
              </a:rPr>
              <a:t>Goal:</a:t>
            </a:r>
          </a:p>
          <a:p>
            <a:pPr marL="0" indent="0">
              <a:spcBef>
                <a:spcPts val="600"/>
              </a:spcBef>
              <a:buNone/>
            </a:pPr>
            <a:endParaRPr lang="en-US" sz="400" kern="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bg1"/>
                </a:solidFill>
              </a:rPr>
              <a:t>Increase subcortical contrast while maintaining T</a:t>
            </a:r>
            <a:r>
              <a:rPr lang="en-US" sz="1600" kern="0" baseline="-25000" dirty="0">
                <a:solidFill>
                  <a:schemeClr val="bg1"/>
                </a:solidFill>
              </a:rPr>
              <a:t>1</a:t>
            </a:r>
            <a:r>
              <a:rPr lang="en-US" sz="1600" kern="0" dirty="0">
                <a:solidFill>
                  <a:schemeClr val="bg1"/>
                </a:solidFill>
              </a:rPr>
              <a:t>w gray-white matter contrast</a:t>
            </a:r>
          </a:p>
          <a:p>
            <a:pPr marL="0" indent="0">
              <a:buFont typeface="Wingdings" pitchFamily="2" charset="2"/>
              <a:buNone/>
            </a:pPr>
            <a:endParaRPr lang="en-US" sz="1600" kern="0" dirty="0">
              <a:solidFill>
                <a:schemeClr val="bg1"/>
              </a:solidFill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97B6983-C21A-42C2-9DF2-631B2F9B9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81" y="484632"/>
            <a:ext cx="5510850" cy="3395663"/>
          </a:xfrm>
        </p:spPr>
      </p:pic>
    </p:spTree>
    <p:extLst>
      <p:ext uri="{BB962C8B-B14F-4D97-AF65-F5344CB8AC3E}">
        <p14:creationId xmlns:p14="http://schemas.microsoft.com/office/powerpoint/2010/main" val="373313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43434"/>
                </a:solidFill>
              </a:rPr>
              <a:t>Introduction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BD09E-F62B-492E-A26E-9DD13F73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Human T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w and T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w data were acquired in 13 minutes.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7D3B217-4EBF-4A4E-9DC3-9902188FE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0079" y="1060704"/>
            <a:ext cx="6777454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789596"/>
      </p:ext>
    </p:extLst>
  </p:cSld>
  <p:clrMapOvr>
    <a:masterClrMapping/>
  </p:clrMapOvr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43434"/>
                </a:solidFill>
              </a:rPr>
              <a:t>Introduction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32C53-57BF-44DD-9C90-54186B6D1184}"/>
              </a:ext>
            </a:extLst>
          </p:cNvPr>
          <p:cNvSpPr txBox="1"/>
          <p:nvPr/>
        </p:nvSpPr>
        <p:spPr>
          <a:xfrm>
            <a:off x="4005071" y="610723"/>
            <a:ext cx="827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QSM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0044FE5-F4D0-4989-A7C5-3DCB7C185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18" y="1120775"/>
            <a:ext cx="5458777" cy="3395663"/>
          </a:xfrm>
        </p:spPr>
      </p:pic>
    </p:spTree>
    <p:extLst>
      <p:ext uri="{BB962C8B-B14F-4D97-AF65-F5344CB8AC3E}">
        <p14:creationId xmlns:p14="http://schemas.microsoft.com/office/powerpoint/2010/main" val="215754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43434"/>
                </a:solidFill>
              </a:rPr>
              <a:t>Introduction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25B69-743F-48A0-8655-3FEF93550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TQ-</a:t>
            </a:r>
            <a:r>
              <a:rPr lang="en-US" dirty="0" err="1">
                <a:solidFill>
                  <a:srgbClr val="00B0F0"/>
                </a:solidFill>
              </a:rPr>
              <a:t>SILiCON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w - </a:t>
            </a:r>
            <a:r>
              <a:rPr lang="en-US" dirty="0">
                <a:solidFill>
                  <a:srgbClr val="00B0F0"/>
                </a:solidFill>
              </a:rPr>
              <a:t>Q</a:t>
            </a:r>
            <a:r>
              <a:rPr lang="en-US" dirty="0">
                <a:solidFill>
                  <a:schemeClr val="bg1"/>
                </a:solidFill>
              </a:rPr>
              <a:t>SM 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ynthetic </a:t>
            </a:r>
            <a:r>
              <a:rPr lang="en-US" dirty="0">
                <a:solidFill>
                  <a:srgbClr val="00B0F0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mages via a </a:t>
            </a:r>
            <a:r>
              <a:rPr lang="en-US" dirty="0">
                <a:solidFill>
                  <a:srgbClr val="00B0F0"/>
                </a:solidFill>
              </a:rPr>
              <a:t>Li</a:t>
            </a:r>
            <a:r>
              <a:rPr lang="en-US" dirty="0">
                <a:solidFill>
                  <a:schemeClr val="bg1"/>
                </a:solidFill>
              </a:rPr>
              <a:t>nearly-weighted combination of </a:t>
            </a:r>
            <a:r>
              <a:rPr lang="en-US" dirty="0" err="1">
                <a:solidFill>
                  <a:srgbClr val="00B0F0"/>
                </a:solidFill>
              </a:rPr>
              <a:t>CON</a:t>
            </a:r>
            <a:r>
              <a:rPr lang="en-US" dirty="0" err="1">
                <a:solidFill>
                  <a:schemeClr val="bg1"/>
                </a:solidFill>
              </a:rPr>
              <a:t>trasts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535112" lvl="4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W (weights) = random(-1, 1) </a:t>
            </a:r>
          </a:p>
          <a:p>
            <a:pPr marL="1535112" lvl="4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X (T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w &amp; QSM intensities) = norm(0, 1) </a:t>
            </a:r>
          </a:p>
          <a:p>
            <a:pPr marL="1535112" lvl="4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= number of generated images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829590-765F-4052-9558-DE9CE3A723D9}"/>
                  </a:ext>
                </a:extLst>
              </p:cNvPr>
              <p:cNvSpPr txBox="1"/>
              <p:nvPr/>
            </p:nvSpPr>
            <p:spPr>
              <a:xfrm>
                <a:off x="3212869" y="1923678"/>
                <a:ext cx="1514838" cy="778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𝑖𝑐</m:t>
                          </m:r>
                          <m:r>
                            <a:rPr lang="en-US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829590-765F-4052-9558-DE9CE3A72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69" y="1923678"/>
                <a:ext cx="1514838" cy="778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606271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7092280" cy="307777"/>
          </a:xfrm>
          <a:prstGeom prst="rect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Font typeface="Wingdings" pitchFamily="2" charset="2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1E46"/>
              </a:buClr>
              <a:buSzTx/>
              <a:buFont typeface="Wingdings" pitchFamily="2" charset="2"/>
              <a:buNone/>
              <a:tabLst>
                <a:tab pos="1708150" algn="l"/>
              </a:tabLst>
            </a:pPr>
            <a:r>
              <a:rPr lang="en-US" sz="1400" b="1" dirty="0">
                <a:solidFill>
                  <a:srgbClr val="343434"/>
                </a:solidFill>
              </a:rPr>
              <a:t>Introduction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Methods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Results</a:t>
            </a:r>
            <a:r>
              <a:rPr lang="en-US" sz="1400" b="1" dirty="0">
                <a:solidFill>
                  <a:srgbClr val="333333"/>
                </a:solidFill>
              </a:rPr>
              <a:t>		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Conclusions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6CF4A5B3-FB46-419F-9B37-7E07A7372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76" y="1120775"/>
            <a:ext cx="5433060" cy="33956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F342FE-7492-4619-8C37-CD3B3DDA5D07}"/>
              </a:ext>
            </a:extLst>
          </p:cNvPr>
          <p:cNvSpPr txBox="1"/>
          <p:nvPr/>
        </p:nvSpPr>
        <p:spPr>
          <a:xfrm>
            <a:off x="3032048" y="610723"/>
            <a:ext cx="2773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TQ-</a:t>
            </a:r>
            <a:r>
              <a:rPr lang="en-US" sz="2200" dirty="0" err="1">
                <a:solidFill>
                  <a:schemeClr val="bg1"/>
                </a:solidFill>
              </a:rPr>
              <a:t>SILiCON</a:t>
            </a:r>
            <a:r>
              <a:rPr lang="en-US" sz="2200" dirty="0">
                <a:solidFill>
                  <a:schemeClr val="bg1"/>
                </a:solidFill>
              </a:rPr>
              <a:t> images</a:t>
            </a:r>
          </a:p>
        </p:txBody>
      </p:sp>
    </p:spTree>
    <p:extLst>
      <p:ext uri="{BB962C8B-B14F-4D97-AF65-F5344CB8AC3E}">
        <p14:creationId xmlns:p14="http://schemas.microsoft.com/office/powerpoint/2010/main" val="3993158082"/>
      </p:ext>
    </p:extLst>
  </p:cSld>
  <p:clrMapOvr>
    <a:masterClrMapping/>
  </p:clrMapOvr>
</p:sld>
</file>

<file path=ppt/theme/theme1.xml><?xml version="1.0" encoding="utf-8"?>
<a:theme xmlns:a="http://schemas.openxmlformats.org/drawingml/2006/main" name="DPZ">
  <a:themeElements>
    <a:clrScheme name="1_Master_Stand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_Stand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1E46"/>
          </a:buClr>
          <a:buSzTx/>
          <a:buFont typeface="Wingdings" pitchFamily="2" charset="2"/>
          <a:buNone/>
          <a:tabLst>
            <a:tab pos="1708150" algn="l"/>
          </a:tabLst>
          <a:defRPr kumimoji="0" lang="de-DE" sz="18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1E46"/>
          </a:buClr>
          <a:buSzTx/>
          <a:buFont typeface="Wingdings" pitchFamily="2" charset="2"/>
          <a:buNone/>
          <a:tabLst>
            <a:tab pos="1708150" algn="l"/>
          </a:tabLst>
          <a:defRPr kumimoji="0" lang="de-DE" sz="18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_Stand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Stand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Stand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Stand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Stand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_Stand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Stand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Stand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Stand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Stand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Stand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_Stand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~9393935</Template>
  <TotalTime>35350</TotalTime>
  <Words>583</Words>
  <Application>Microsoft Office PowerPoint</Application>
  <PresentationFormat>On-screen Show (16:9)</PresentationFormat>
  <Paragraphs>109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Times New Roman</vt:lpstr>
      <vt:lpstr>Wingdings</vt:lpstr>
      <vt:lpstr>DPZ</vt:lpstr>
      <vt:lpstr>Merging T1 weighted images with Quantitative Susceptibility Mapping provides a unique contrast for brain tissue segmentation in humans and non-human primates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GlaweM</dc:creator>
  <cp:lastModifiedBy>Rakshit Dadarwal</cp:lastModifiedBy>
  <cp:revision>767</cp:revision>
  <cp:lastPrinted>2019-05-05T08:45:08Z</cp:lastPrinted>
  <dcterms:created xsi:type="dcterms:W3CDTF">2012-10-16T10:22:04Z</dcterms:created>
  <dcterms:modified xsi:type="dcterms:W3CDTF">2022-01-10T05:34:46Z</dcterms:modified>
</cp:coreProperties>
</file>